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302" r:id="rId3"/>
    <p:sldId id="310" r:id="rId4"/>
    <p:sldId id="305" r:id="rId5"/>
    <p:sldId id="257" r:id="rId6"/>
    <p:sldId id="375" r:id="rId7"/>
    <p:sldId id="311" r:id="rId8"/>
    <p:sldId id="312" r:id="rId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660"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747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4ADB2C0-4BA1-49FE-BEF5-ECF171FE26A4}" type="slidenum">
              <a:rPr lang="ru-RU"/>
              <a:pPr>
                <a:defRPr/>
              </a:pPr>
              <a:t>‹#›</a:t>
            </a:fld>
            <a:endParaRPr lang="ru-RU"/>
          </a:p>
        </p:txBody>
      </p:sp>
    </p:spTree>
    <p:extLst>
      <p:ext uri="{BB962C8B-B14F-4D97-AF65-F5344CB8AC3E}">
        <p14:creationId xmlns:p14="http://schemas.microsoft.com/office/powerpoint/2010/main" val="16226905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B5A5E74-1DC5-4E8A-AF69-B31D06CCBF33}" type="slidenum">
              <a:rPr lang="ru-RU"/>
              <a:pPr>
                <a:defRPr/>
              </a:pPr>
              <a:t>‹#›</a:t>
            </a:fld>
            <a:endParaRPr lang="ru-RU"/>
          </a:p>
        </p:txBody>
      </p:sp>
    </p:spTree>
    <p:extLst>
      <p:ext uri="{BB962C8B-B14F-4D97-AF65-F5344CB8AC3E}">
        <p14:creationId xmlns:p14="http://schemas.microsoft.com/office/powerpoint/2010/main" val="3786893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FA5F4E6-8232-423F-B0B5-BB0EA5B5DE66}" type="slidenum">
              <a:rPr lang="ru-RU"/>
              <a:pPr>
                <a:defRPr/>
              </a:pPr>
              <a:t>‹#›</a:t>
            </a:fld>
            <a:endParaRPr lang="ru-RU"/>
          </a:p>
        </p:txBody>
      </p:sp>
    </p:spTree>
    <p:extLst>
      <p:ext uri="{BB962C8B-B14F-4D97-AF65-F5344CB8AC3E}">
        <p14:creationId xmlns:p14="http://schemas.microsoft.com/office/powerpoint/2010/main" val="1799715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4B272099-B8F9-4AA0-830D-F39B72D1666C}" type="slidenum">
              <a:rPr lang="ru-RU"/>
              <a:pPr>
                <a:defRPr/>
              </a:pPr>
              <a:t>‹#›</a:t>
            </a:fld>
            <a:endParaRPr lang="ru-RU"/>
          </a:p>
        </p:txBody>
      </p:sp>
    </p:spTree>
    <p:extLst>
      <p:ext uri="{BB962C8B-B14F-4D97-AF65-F5344CB8AC3E}">
        <p14:creationId xmlns:p14="http://schemas.microsoft.com/office/powerpoint/2010/main" val="696239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2A8D29A-1363-43C0-81F5-E54D84485F24}" type="slidenum">
              <a:rPr lang="ru-RU"/>
              <a:pPr>
                <a:defRPr/>
              </a:pPr>
              <a:t>‹#›</a:t>
            </a:fld>
            <a:endParaRPr lang="ru-RU"/>
          </a:p>
        </p:txBody>
      </p:sp>
    </p:spTree>
    <p:extLst>
      <p:ext uri="{BB962C8B-B14F-4D97-AF65-F5344CB8AC3E}">
        <p14:creationId xmlns:p14="http://schemas.microsoft.com/office/powerpoint/2010/main" val="1086250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E46CE113-A731-4D61-979C-2C12E7543AC1}" type="slidenum">
              <a:rPr lang="ru-RU"/>
              <a:pPr>
                <a:defRPr/>
              </a:pPr>
              <a:t>‹#›</a:t>
            </a:fld>
            <a:endParaRPr lang="ru-RU"/>
          </a:p>
        </p:txBody>
      </p:sp>
    </p:spTree>
    <p:extLst>
      <p:ext uri="{BB962C8B-B14F-4D97-AF65-F5344CB8AC3E}">
        <p14:creationId xmlns:p14="http://schemas.microsoft.com/office/powerpoint/2010/main" val="2352354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09738C0B-5AC0-4FA5-9ADE-9784D764805F}" type="slidenum">
              <a:rPr lang="ru-RU"/>
              <a:pPr>
                <a:defRPr/>
              </a:pPr>
              <a:t>‹#›</a:t>
            </a:fld>
            <a:endParaRPr lang="ru-RU"/>
          </a:p>
        </p:txBody>
      </p:sp>
    </p:spTree>
    <p:extLst>
      <p:ext uri="{BB962C8B-B14F-4D97-AF65-F5344CB8AC3E}">
        <p14:creationId xmlns:p14="http://schemas.microsoft.com/office/powerpoint/2010/main" val="2376830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a:ln/>
        </p:spPr>
        <p:txBody>
          <a:bodyPr/>
          <a:lstStyle>
            <a:lvl1pPr>
              <a:defRPr/>
            </a:lvl1pPr>
          </a:lstStyle>
          <a:p>
            <a:pPr>
              <a:defRPr/>
            </a:pPr>
            <a:endParaRPr lang="ru-RU"/>
          </a:p>
        </p:txBody>
      </p:sp>
      <p:sp>
        <p:nvSpPr>
          <p:cNvPr id="7" name="Rectangle 5"/>
          <p:cNvSpPr>
            <a:spLocks noGrp="1" noChangeArrowheads="1"/>
          </p:cNvSpPr>
          <p:nvPr>
            <p:ph type="ftr" sz="quarter" idx="11"/>
          </p:nvPr>
        </p:nvSpPr>
        <p:spPr>
          <a:ln/>
        </p:spPr>
        <p:txBody>
          <a:bodyPr/>
          <a:lstStyle>
            <a:lvl1pPr>
              <a:defRPr/>
            </a:lvl1pPr>
          </a:lstStyle>
          <a:p>
            <a:pPr>
              <a:defRPr/>
            </a:pPr>
            <a:endParaRPr lang="ru-RU"/>
          </a:p>
        </p:txBody>
      </p:sp>
      <p:sp>
        <p:nvSpPr>
          <p:cNvPr id="8" name="Rectangle 6"/>
          <p:cNvSpPr>
            <a:spLocks noGrp="1" noChangeArrowheads="1"/>
          </p:cNvSpPr>
          <p:nvPr>
            <p:ph type="sldNum" sz="quarter" idx="12"/>
          </p:nvPr>
        </p:nvSpPr>
        <p:spPr>
          <a:ln/>
        </p:spPr>
        <p:txBody>
          <a:bodyPr/>
          <a:lstStyle>
            <a:lvl1pPr>
              <a:defRPr/>
            </a:lvl1pPr>
          </a:lstStyle>
          <a:p>
            <a:pPr>
              <a:defRPr/>
            </a:pPr>
            <a:fld id="{63053F9F-1087-49E6-B333-7C9D2EB2C395}" type="slidenum">
              <a:rPr lang="ru-RU"/>
              <a:pPr>
                <a:defRPr/>
              </a:pPr>
              <a:t>‹#›</a:t>
            </a:fld>
            <a:endParaRPr lang="ru-RU"/>
          </a:p>
        </p:txBody>
      </p:sp>
    </p:spTree>
    <p:extLst>
      <p:ext uri="{BB962C8B-B14F-4D97-AF65-F5344CB8AC3E}">
        <p14:creationId xmlns:p14="http://schemas.microsoft.com/office/powerpoint/2010/main" val="1925382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77BB1D5-8B0A-42EC-8E6A-DB157E9C0473}" type="slidenum">
              <a:rPr lang="ru-RU"/>
              <a:pPr>
                <a:defRPr/>
              </a:pPr>
              <a:t>‹#›</a:t>
            </a:fld>
            <a:endParaRPr lang="ru-RU"/>
          </a:p>
        </p:txBody>
      </p:sp>
    </p:spTree>
    <p:extLst>
      <p:ext uri="{BB962C8B-B14F-4D97-AF65-F5344CB8AC3E}">
        <p14:creationId xmlns:p14="http://schemas.microsoft.com/office/powerpoint/2010/main" val="2391529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D642D61-E01C-4F38-880A-37E426C420E6}" type="slidenum">
              <a:rPr lang="ru-RU"/>
              <a:pPr>
                <a:defRPr/>
              </a:pPr>
              <a:t>‹#›</a:t>
            </a:fld>
            <a:endParaRPr lang="ru-RU"/>
          </a:p>
        </p:txBody>
      </p:sp>
    </p:spTree>
    <p:extLst>
      <p:ext uri="{BB962C8B-B14F-4D97-AF65-F5344CB8AC3E}">
        <p14:creationId xmlns:p14="http://schemas.microsoft.com/office/powerpoint/2010/main" val="1216606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3AEA89FF-3D33-4CD5-88D2-9454D79B9C28}" type="slidenum">
              <a:rPr lang="ru-RU"/>
              <a:pPr>
                <a:defRPr/>
              </a:pPr>
              <a:t>‹#›</a:t>
            </a:fld>
            <a:endParaRPr lang="ru-RU"/>
          </a:p>
        </p:txBody>
      </p:sp>
    </p:spTree>
    <p:extLst>
      <p:ext uri="{BB962C8B-B14F-4D97-AF65-F5344CB8AC3E}">
        <p14:creationId xmlns:p14="http://schemas.microsoft.com/office/powerpoint/2010/main" val="3289478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8007F28E-E6DA-4CF5-8622-DE16652006CE}" type="slidenum">
              <a:rPr lang="ru-RU"/>
              <a:pPr>
                <a:defRPr/>
              </a:pPr>
              <a:t>‹#›</a:t>
            </a:fld>
            <a:endParaRPr lang="ru-RU"/>
          </a:p>
        </p:txBody>
      </p:sp>
    </p:spTree>
    <p:extLst>
      <p:ext uri="{BB962C8B-B14F-4D97-AF65-F5344CB8AC3E}">
        <p14:creationId xmlns:p14="http://schemas.microsoft.com/office/powerpoint/2010/main" val="1521359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13384E11-87B2-4372-B71D-61B0684AE164}" type="slidenum">
              <a:rPr lang="ru-RU"/>
              <a:pPr>
                <a:defRPr/>
              </a:pPr>
              <a:t>‹#›</a:t>
            </a:fld>
            <a:endParaRPr lang="ru-RU"/>
          </a:p>
        </p:txBody>
      </p:sp>
    </p:spTree>
    <p:extLst>
      <p:ext uri="{BB962C8B-B14F-4D97-AF65-F5344CB8AC3E}">
        <p14:creationId xmlns:p14="http://schemas.microsoft.com/office/powerpoint/2010/main" val="2152133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B6A0BA39-1FBE-4487-A3EA-558A779B165B}" type="slidenum">
              <a:rPr lang="ru-RU"/>
              <a:pPr>
                <a:defRPr/>
              </a:pPr>
              <a:t>‹#›</a:t>
            </a:fld>
            <a:endParaRPr lang="ru-RU"/>
          </a:p>
        </p:txBody>
      </p:sp>
    </p:spTree>
    <p:extLst>
      <p:ext uri="{BB962C8B-B14F-4D97-AF65-F5344CB8AC3E}">
        <p14:creationId xmlns:p14="http://schemas.microsoft.com/office/powerpoint/2010/main" val="353137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F5D54509-2AA2-47D3-8315-1FCDD2FD59FF}" type="slidenum">
              <a:rPr lang="ru-RU"/>
              <a:pPr>
                <a:defRPr/>
              </a:pPr>
              <a:t>‹#›</a:t>
            </a:fld>
            <a:endParaRPr lang="ru-RU"/>
          </a:p>
        </p:txBody>
      </p:sp>
    </p:spTree>
    <p:extLst>
      <p:ext uri="{BB962C8B-B14F-4D97-AF65-F5344CB8AC3E}">
        <p14:creationId xmlns:p14="http://schemas.microsoft.com/office/powerpoint/2010/main" val="782514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A21E87F8-A594-4717-BA74-95F82E58DAF7}" type="slidenum">
              <a:rPr lang="ru-RU"/>
              <a:pPr>
                <a:defRPr/>
              </a:pPr>
              <a:t>‹#›</a:t>
            </a:fld>
            <a:endParaRPr lang="ru-RU"/>
          </a:p>
        </p:txBody>
      </p:sp>
    </p:spTree>
    <p:extLst>
      <p:ext uri="{BB962C8B-B14F-4D97-AF65-F5344CB8AC3E}">
        <p14:creationId xmlns:p14="http://schemas.microsoft.com/office/powerpoint/2010/main" val="227924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87DC648-911F-420F-8AC2-743364EDD77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050" name="Номер слайда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8FDF6EB-AE5C-4F6B-AA6E-606DCACEF87F}" type="slidenum">
              <a:rPr lang="ru-RU" altLang="ru-RU" sz="1400" smtClean="0"/>
              <a:pPr eaLnBrk="1" hangingPunct="1">
                <a:spcBef>
                  <a:spcPct val="0"/>
                </a:spcBef>
                <a:buFontTx/>
                <a:buNone/>
              </a:pPr>
              <a:t>1</a:t>
            </a:fld>
            <a:endParaRPr lang="ru-RU" altLang="ru-RU" sz="1400" smtClean="0"/>
          </a:p>
        </p:txBody>
      </p:sp>
      <p:sp>
        <p:nvSpPr>
          <p:cNvPr id="2051" name="Rectangle 2"/>
          <p:cNvSpPr>
            <a:spLocks noGrp="1" noChangeArrowheads="1"/>
          </p:cNvSpPr>
          <p:nvPr>
            <p:ph type="ctrTitle"/>
          </p:nvPr>
        </p:nvSpPr>
        <p:spPr/>
        <p:txBody>
          <a:bodyPr/>
          <a:lstStyle/>
          <a:p>
            <a:pPr eaLnBrk="1" hangingPunct="1"/>
            <a:r>
              <a:rPr lang="ru-RU" altLang="ru-RU" sz="4000" dirty="0">
                <a:solidFill>
                  <a:srgbClr val="FFFF00"/>
                </a:solidFill>
              </a:rPr>
              <a:t>Моделирование и оптимизация в системах и сетях </a:t>
            </a:r>
            <a:r>
              <a:rPr lang="ru-RU" altLang="ru-RU" sz="4000" dirty="0" smtClean="0">
                <a:solidFill>
                  <a:srgbClr val="FFFF00"/>
                </a:solidFill>
              </a:rPr>
              <a:t>электросвязи</a:t>
            </a:r>
            <a:r>
              <a:rPr lang="en-US" altLang="ru-RU" sz="4000" dirty="0" smtClean="0">
                <a:solidFill>
                  <a:srgbClr val="FFFF00"/>
                </a:solidFill>
              </a:rPr>
              <a:t/>
            </a:r>
            <a:br>
              <a:rPr lang="en-US" altLang="ru-RU" sz="4000" dirty="0" smtClean="0">
                <a:solidFill>
                  <a:srgbClr val="FFFF00"/>
                </a:solidFill>
              </a:rPr>
            </a:br>
            <a:r>
              <a:rPr lang="ru-RU" altLang="ru-RU" sz="2800" b="1" dirty="0">
                <a:solidFill>
                  <a:srgbClr val="0000FF"/>
                </a:solidFill>
              </a:rPr>
              <a:t>Раздел </a:t>
            </a:r>
            <a:r>
              <a:rPr lang="en-US" altLang="ru-RU" sz="2800" b="1" dirty="0" smtClean="0">
                <a:solidFill>
                  <a:srgbClr val="0000FF"/>
                </a:solidFill>
              </a:rPr>
              <a:t>2</a:t>
            </a:r>
            <a:r>
              <a:rPr lang="ru-RU" altLang="ru-RU" sz="4000" dirty="0">
                <a:solidFill>
                  <a:srgbClr val="0000FF"/>
                </a:solidFill>
              </a:rPr>
              <a:t/>
            </a:r>
            <a:br>
              <a:rPr lang="ru-RU" altLang="ru-RU" sz="4000" dirty="0">
                <a:solidFill>
                  <a:srgbClr val="0000FF"/>
                </a:solidFill>
              </a:rPr>
            </a:br>
            <a:r>
              <a:rPr lang="ru-RU" altLang="ru-RU" sz="2400" dirty="0">
                <a:solidFill>
                  <a:srgbClr val="0000FF"/>
                </a:solidFill>
              </a:rPr>
              <a:t>Понятие задачи оптимизации, классификация задач </a:t>
            </a:r>
            <a:r>
              <a:rPr lang="ru-RU" altLang="ru-RU" sz="2400" dirty="0" smtClean="0">
                <a:solidFill>
                  <a:srgbClr val="0000FF"/>
                </a:solidFill>
              </a:rPr>
              <a:t>оптимизации</a:t>
            </a:r>
            <a:endParaRPr lang="ru-RU" altLang="ru-RU" sz="4000" dirty="0" smtClean="0">
              <a:solidFill>
                <a:srgbClr val="0000FF"/>
              </a:solidFill>
            </a:endParaRPr>
          </a:p>
        </p:txBody>
      </p:sp>
      <p:sp>
        <p:nvSpPr>
          <p:cNvPr id="2052" name="Rectangle 3"/>
          <p:cNvSpPr>
            <a:spLocks noGrp="1" noChangeArrowheads="1"/>
          </p:cNvSpPr>
          <p:nvPr>
            <p:ph type="subTitle" idx="1"/>
          </p:nvPr>
        </p:nvSpPr>
        <p:spPr>
          <a:xfrm>
            <a:off x="1403350" y="4509616"/>
            <a:ext cx="6400800" cy="863600"/>
          </a:xfrm>
        </p:spPr>
        <p:txBody>
          <a:bodyPr/>
          <a:lstStyle/>
          <a:p>
            <a:pPr eaLnBrk="1" hangingPunct="1"/>
            <a:r>
              <a:rPr lang="ru-RU" altLang="ru-RU" dirty="0" smtClean="0">
                <a:solidFill>
                  <a:srgbClr val="FFFF00"/>
                </a:solidFill>
              </a:rPr>
              <a:t>(МОССЭС)</a:t>
            </a:r>
          </a:p>
        </p:txBody>
      </p:sp>
      <p:sp>
        <p:nvSpPr>
          <p:cNvPr id="2053" name="Text Box 4"/>
          <p:cNvSpPr txBox="1">
            <a:spLocks noChangeArrowheads="1"/>
          </p:cNvSpPr>
          <p:nvPr/>
        </p:nvSpPr>
        <p:spPr bwMode="auto">
          <a:xfrm>
            <a:off x="5127625" y="5032375"/>
            <a:ext cx="373050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u-RU" altLang="ru-RU" sz="1800" dirty="0">
                <a:solidFill>
                  <a:srgbClr val="FFFF00"/>
                </a:solidFill>
              </a:rPr>
              <a:t>Парамонов Александр Иванович</a:t>
            </a:r>
          </a:p>
          <a:p>
            <a:pPr eaLnBrk="1" hangingPunct="1">
              <a:spcBef>
                <a:spcPct val="0"/>
              </a:spcBef>
              <a:buFontTx/>
              <a:buNone/>
            </a:pPr>
            <a:endParaRPr lang="en-US" altLang="ru-RU" sz="1800" dirty="0">
              <a:solidFill>
                <a:srgbClr val="FFFF00"/>
              </a:solidFill>
            </a:endParaRPr>
          </a:p>
          <a:p>
            <a:pPr eaLnBrk="1" hangingPunct="1">
              <a:spcBef>
                <a:spcPct val="0"/>
              </a:spcBef>
              <a:buFontTx/>
              <a:buNone/>
            </a:pPr>
            <a:r>
              <a:rPr lang="en-US" altLang="ru-RU" sz="1800" dirty="0" smtClean="0">
                <a:solidFill>
                  <a:srgbClr val="FFFF00"/>
                </a:solidFill>
              </a:rPr>
              <a:t>alex-in-spb@yandex.ru</a:t>
            </a:r>
            <a:endParaRPr lang="ru-RU" altLang="ru-RU" sz="1800"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Номер слайда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DBF4C52-3EC3-479A-8FCE-CD3469BC820B}" type="slidenum">
              <a:rPr lang="ru-RU" altLang="ru-RU" sz="1400" smtClean="0"/>
              <a:pPr eaLnBrk="1" hangingPunct="1">
                <a:spcBef>
                  <a:spcPct val="0"/>
                </a:spcBef>
                <a:buFontTx/>
                <a:buNone/>
              </a:pPr>
              <a:t>2</a:t>
            </a:fld>
            <a:endParaRPr lang="ru-RU" altLang="ru-RU" sz="1400" smtClean="0"/>
          </a:p>
        </p:txBody>
      </p:sp>
      <p:sp>
        <p:nvSpPr>
          <p:cNvPr id="4099" name="Rectangle 2"/>
          <p:cNvSpPr>
            <a:spLocks noGrp="1" noChangeArrowheads="1"/>
          </p:cNvSpPr>
          <p:nvPr>
            <p:ph type="title"/>
          </p:nvPr>
        </p:nvSpPr>
        <p:spPr>
          <a:xfrm>
            <a:off x="457200" y="274638"/>
            <a:ext cx="8229600" cy="850106"/>
          </a:xfrm>
        </p:spPr>
        <p:txBody>
          <a:bodyPr/>
          <a:lstStyle/>
          <a:p>
            <a:pPr eaLnBrk="1" hangingPunct="1"/>
            <a:r>
              <a:rPr lang="ru-RU" altLang="ru-RU" sz="2000" dirty="0" smtClean="0">
                <a:solidFill>
                  <a:srgbClr val="0000FF"/>
                </a:solidFill>
              </a:rPr>
              <a:t>Содержание</a:t>
            </a:r>
          </a:p>
        </p:txBody>
      </p:sp>
      <p:sp>
        <p:nvSpPr>
          <p:cNvPr id="4100" name="Rectangle 3"/>
          <p:cNvSpPr>
            <a:spLocks noGrp="1" noChangeArrowheads="1"/>
          </p:cNvSpPr>
          <p:nvPr>
            <p:ph type="body" idx="1"/>
          </p:nvPr>
        </p:nvSpPr>
        <p:spPr>
          <a:xfrm>
            <a:off x="457994" y="980728"/>
            <a:ext cx="8229600" cy="5328592"/>
          </a:xfrm>
        </p:spPr>
        <p:txBody>
          <a:bodyPr/>
          <a:lstStyle/>
          <a:p>
            <a:pPr eaLnBrk="1" hangingPunct="1">
              <a:lnSpc>
                <a:spcPct val="90000"/>
              </a:lnSpc>
              <a:buFontTx/>
              <a:buNone/>
            </a:pPr>
            <a:r>
              <a:rPr lang="ru-RU" altLang="ru-RU" sz="1800" dirty="0" smtClean="0"/>
              <a:t>Введение</a:t>
            </a:r>
          </a:p>
          <a:p>
            <a:pPr marL="0" indent="0" eaLnBrk="1" hangingPunct="1">
              <a:lnSpc>
                <a:spcPct val="90000"/>
              </a:lnSpc>
              <a:buNone/>
            </a:pPr>
            <a:r>
              <a:rPr lang="ru-RU" altLang="ru-RU" sz="1600" dirty="0" smtClean="0"/>
              <a:t>1. Понятие оптимизации</a:t>
            </a:r>
          </a:p>
          <a:p>
            <a:pPr marL="0" indent="0" eaLnBrk="1" hangingPunct="1">
              <a:lnSpc>
                <a:spcPct val="90000"/>
              </a:lnSpc>
              <a:buNone/>
            </a:pPr>
            <a:r>
              <a:rPr lang="ru-RU" altLang="ru-RU" sz="1600" dirty="0" smtClean="0"/>
              <a:t>2. Этапы оптимизации</a:t>
            </a:r>
          </a:p>
          <a:p>
            <a:pPr marL="0" indent="0" eaLnBrk="1" hangingPunct="1">
              <a:lnSpc>
                <a:spcPct val="90000"/>
              </a:lnSpc>
              <a:buNone/>
            </a:pPr>
            <a:endParaRPr lang="ru-RU" altLang="ru-RU" sz="1600" dirty="0" smtClean="0"/>
          </a:p>
        </p:txBody>
      </p:sp>
      <p:sp>
        <p:nvSpPr>
          <p:cNvPr id="4101" name="Line 4"/>
          <p:cNvSpPr>
            <a:spLocks noChangeShapeType="1"/>
          </p:cNvSpPr>
          <p:nvPr/>
        </p:nvSpPr>
        <p:spPr bwMode="auto">
          <a:xfrm>
            <a:off x="323850" y="476250"/>
            <a:ext cx="84978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Номер слайда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0467B795-A3BC-4C71-937B-A7F163953B63}" type="slidenum">
              <a:rPr lang="ru-RU" altLang="ru-RU" sz="1400" smtClean="0"/>
              <a:pPr eaLnBrk="1" hangingPunct="1">
                <a:spcBef>
                  <a:spcPct val="0"/>
                </a:spcBef>
                <a:buFontTx/>
                <a:buNone/>
              </a:pPr>
              <a:t>3</a:t>
            </a:fld>
            <a:endParaRPr lang="ru-RU" altLang="ru-RU" sz="1400" smtClean="0"/>
          </a:p>
        </p:txBody>
      </p:sp>
      <p:sp>
        <p:nvSpPr>
          <p:cNvPr id="5123" name="Rectangle 2"/>
          <p:cNvSpPr>
            <a:spLocks noGrp="1" noChangeArrowheads="1"/>
          </p:cNvSpPr>
          <p:nvPr>
            <p:ph type="title"/>
          </p:nvPr>
        </p:nvSpPr>
        <p:spPr/>
        <p:txBody>
          <a:bodyPr/>
          <a:lstStyle/>
          <a:p>
            <a:pPr eaLnBrk="1" hangingPunct="1"/>
            <a:r>
              <a:rPr lang="ru-RU" altLang="ru-RU" sz="2000" dirty="0" smtClean="0">
                <a:solidFill>
                  <a:srgbClr val="0000FF"/>
                </a:solidFill>
              </a:rPr>
              <a:t>Введение</a:t>
            </a:r>
          </a:p>
        </p:txBody>
      </p:sp>
      <p:sp>
        <p:nvSpPr>
          <p:cNvPr id="5124" name="Rectangle 3"/>
          <p:cNvSpPr>
            <a:spLocks noGrp="1" noChangeArrowheads="1"/>
          </p:cNvSpPr>
          <p:nvPr>
            <p:ph type="body" idx="1"/>
          </p:nvPr>
        </p:nvSpPr>
        <p:spPr>
          <a:xfrm>
            <a:off x="458788" y="1125538"/>
            <a:ext cx="8229600" cy="5040312"/>
          </a:xfrm>
        </p:spPr>
        <p:txBody>
          <a:bodyPr/>
          <a:lstStyle/>
          <a:p>
            <a:pPr algn="just" eaLnBrk="1" hangingPunct="1">
              <a:lnSpc>
                <a:spcPct val="90000"/>
              </a:lnSpc>
              <a:buFontTx/>
              <a:buNone/>
            </a:pPr>
            <a:r>
              <a:rPr lang="ru-RU" altLang="ru-RU" sz="2000" dirty="0" smtClean="0"/>
              <a:t>		Теория оптимизации основана на использовании  математических методов для нахождения оптимальных, в определенном смысле, решений различных задач.</a:t>
            </a:r>
          </a:p>
          <a:p>
            <a:pPr algn="just" eaLnBrk="1" hangingPunct="1">
              <a:lnSpc>
                <a:spcPct val="90000"/>
              </a:lnSpc>
              <a:buFontTx/>
              <a:buNone/>
            </a:pPr>
            <a:r>
              <a:rPr lang="ru-RU" altLang="ru-RU" sz="2000" dirty="0" smtClean="0"/>
              <a:t>		Определение смысла оптимального решения является задачей прикладной области. В области построения и эксплуатации сетей связи, могут рассматриваться оптимальные решения в части выбора физической и логической структуры сети связи, параметров сетевых элементов, распределения ресурсов, управления трафиком и качеством обслуживания с учетом необходимых требований и нормативов и др.</a:t>
            </a:r>
          </a:p>
          <a:p>
            <a:pPr algn="just" eaLnBrk="1" hangingPunct="1">
              <a:lnSpc>
                <a:spcPct val="90000"/>
              </a:lnSpc>
              <a:buFontTx/>
              <a:buNone/>
            </a:pPr>
            <a:r>
              <a:rPr lang="ru-RU" altLang="ru-RU" sz="2000" dirty="0" smtClean="0"/>
              <a:t>		Основные этапы получения оптимального решения состоят в описании модели рассматриваемой системы, определении целевой функции и нахождении ее экстремума. Реализация этих этапов зависит от специфики и сложности конкретной задачи и может быть выполнена различными методами.</a:t>
            </a:r>
          </a:p>
          <a:p>
            <a:pPr algn="just" eaLnBrk="1" hangingPunct="1">
              <a:lnSpc>
                <a:spcPct val="90000"/>
              </a:lnSpc>
              <a:buFontTx/>
              <a:buNone/>
            </a:pPr>
            <a:r>
              <a:rPr lang="ru-RU" altLang="ru-RU" sz="2000" dirty="0" smtClean="0"/>
              <a:t>		В данном материале рассматриваются возможные подходы и методы решения подобных задач.</a:t>
            </a:r>
          </a:p>
        </p:txBody>
      </p:sp>
      <p:sp>
        <p:nvSpPr>
          <p:cNvPr id="5125" name="Line 4"/>
          <p:cNvSpPr>
            <a:spLocks noChangeShapeType="1"/>
          </p:cNvSpPr>
          <p:nvPr/>
        </p:nvSpPr>
        <p:spPr bwMode="auto">
          <a:xfrm>
            <a:off x="323850" y="476250"/>
            <a:ext cx="84978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олилиния 6"/>
          <p:cNvSpPr/>
          <p:nvPr/>
        </p:nvSpPr>
        <p:spPr>
          <a:xfrm>
            <a:off x="2700338" y="4432300"/>
            <a:ext cx="3486150" cy="1243013"/>
          </a:xfrm>
          <a:custGeom>
            <a:avLst/>
            <a:gdLst>
              <a:gd name="connsiteX0" fmla="*/ 0 w 3486150"/>
              <a:gd name="connsiteY0" fmla="*/ 38100 h 1243693"/>
              <a:gd name="connsiteX1" fmla="*/ 342900 w 3486150"/>
              <a:gd name="connsiteY1" fmla="*/ 914400 h 1243693"/>
              <a:gd name="connsiteX2" fmla="*/ 1552575 w 3486150"/>
              <a:gd name="connsiteY2" fmla="*/ 1238250 h 1243693"/>
              <a:gd name="connsiteX3" fmla="*/ 2905125 w 3486150"/>
              <a:gd name="connsiteY3" fmla="*/ 1028700 h 1243693"/>
              <a:gd name="connsiteX4" fmla="*/ 3486150 w 3486150"/>
              <a:gd name="connsiteY4" fmla="*/ 0 h 12436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6150" h="1243693">
                <a:moveTo>
                  <a:pt x="0" y="38100"/>
                </a:moveTo>
                <a:cubicBezTo>
                  <a:pt x="42069" y="376237"/>
                  <a:pt x="84138" y="714375"/>
                  <a:pt x="342900" y="914400"/>
                </a:cubicBezTo>
                <a:cubicBezTo>
                  <a:pt x="601662" y="1114425"/>
                  <a:pt x="1125538" y="1219200"/>
                  <a:pt x="1552575" y="1238250"/>
                </a:cubicBezTo>
                <a:cubicBezTo>
                  <a:pt x="1979613" y="1257300"/>
                  <a:pt x="2582863" y="1235075"/>
                  <a:pt x="2905125" y="1028700"/>
                </a:cubicBezTo>
                <a:cubicBezTo>
                  <a:pt x="3227388" y="822325"/>
                  <a:pt x="3356769" y="411162"/>
                  <a:pt x="348615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6147" name="Номер слайда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5017B0A-B7E6-406F-B34F-930D67D48BF3}" type="slidenum">
              <a:rPr lang="ru-RU" altLang="ru-RU" sz="1400" smtClean="0"/>
              <a:pPr eaLnBrk="1" hangingPunct="1">
                <a:spcBef>
                  <a:spcPct val="0"/>
                </a:spcBef>
                <a:buFontTx/>
                <a:buNone/>
              </a:pPr>
              <a:t>4</a:t>
            </a:fld>
            <a:endParaRPr lang="ru-RU" altLang="ru-RU" sz="1400" smtClean="0"/>
          </a:p>
        </p:txBody>
      </p:sp>
      <p:sp>
        <p:nvSpPr>
          <p:cNvPr id="6148" name="Rectangle 2"/>
          <p:cNvSpPr>
            <a:spLocks noGrp="1" noChangeArrowheads="1"/>
          </p:cNvSpPr>
          <p:nvPr>
            <p:ph type="title"/>
          </p:nvPr>
        </p:nvSpPr>
        <p:spPr>
          <a:xfrm>
            <a:off x="457200" y="115888"/>
            <a:ext cx="8229600" cy="1066800"/>
          </a:xfrm>
        </p:spPr>
        <p:txBody>
          <a:bodyPr/>
          <a:lstStyle/>
          <a:p>
            <a:pPr eaLnBrk="1" hangingPunct="1"/>
            <a:r>
              <a:rPr lang="ru-RU" altLang="ru-RU" sz="2000" b="1" dirty="0" smtClean="0">
                <a:solidFill>
                  <a:srgbClr val="0000FF"/>
                </a:solidFill>
              </a:rPr>
              <a:t>1. Понятие оптимизации</a:t>
            </a:r>
          </a:p>
        </p:txBody>
      </p:sp>
      <p:sp>
        <p:nvSpPr>
          <p:cNvPr id="6149" name="Rectangle 3"/>
          <p:cNvSpPr>
            <a:spLocks noGrp="1" noChangeArrowheads="1"/>
          </p:cNvSpPr>
          <p:nvPr>
            <p:ph type="body" idx="1"/>
          </p:nvPr>
        </p:nvSpPr>
        <p:spPr>
          <a:xfrm>
            <a:off x="493713" y="908050"/>
            <a:ext cx="8229600" cy="2449513"/>
          </a:xfrm>
        </p:spPr>
        <p:txBody>
          <a:bodyPr/>
          <a:lstStyle/>
          <a:p>
            <a:pPr eaLnBrk="1" fontAlgn="ctr" hangingPunct="1">
              <a:spcBef>
                <a:spcPct val="0"/>
              </a:spcBef>
              <a:buFontTx/>
              <a:buNone/>
            </a:pPr>
            <a:r>
              <a:rPr lang="ru-RU" altLang="ru-RU" sz="1400" b="1" smtClean="0"/>
              <a:t>Оптимизация</a:t>
            </a:r>
            <a:r>
              <a:rPr lang="ru-RU" altLang="ru-RU" sz="1400" smtClean="0"/>
              <a:t> это поиск такого  решения, во множестве всех возможных решений, которое по некоторым признакам предпочтительнее других.</a:t>
            </a:r>
          </a:p>
          <a:p>
            <a:pPr eaLnBrk="1" fontAlgn="ctr" hangingPunct="1">
              <a:spcBef>
                <a:spcPct val="0"/>
              </a:spcBef>
              <a:buFontTx/>
              <a:buNone/>
            </a:pPr>
            <a:r>
              <a:rPr lang="ru-RU" altLang="ru-RU" sz="1400" i="1" smtClean="0"/>
              <a:t>	</a:t>
            </a:r>
            <a:r>
              <a:rPr lang="en-US" altLang="ru-RU" sz="1400" i="1" smtClean="0"/>
              <a:t>Optimus</a:t>
            </a:r>
            <a:r>
              <a:rPr lang="en-US" altLang="ru-RU" sz="1400" smtClean="0"/>
              <a:t> </a:t>
            </a:r>
            <a:r>
              <a:rPr lang="ru-RU" altLang="ru-RU" sz="1400" smtClean="0"/>
              <a:t> (лат.) </a:t>
            </a:r>
            <a:r>
              <a:rPr lang="en-US" altLang="ru-RU" sz="1400" smtClean="0"/>
              <a:t>– </a:t>
            </a:r>
            <a:r>
              <a:rPr lang="ru-RU" altLang="ru-RU" sz="1400" smtClean="0"/>
              <a:t>лучший.</a:t>
            </a:r>
          </a:p>
          <a:p>
            <a:pPr eaLnBrk="1" fontAlgn="ctr" hangingPunct="1">
              <a:spcBef>
                <a:spcPct val="0"/>
              </a:spcBef>
              <a:buFontTx/>
              <a:buNone/>
            </a:pPr>
            <a:r>
              <a:rPr lang="ru-RU" altLang="ru-RU" sz="1400" b="1" smtClean="0"/>
              <a:t>Оптимальное состояние</a:t>
            </a:r>
            <a:r>
              <a:rPr lang="ru-RU" altLang="ru-RU" sz="1400" smtClean="0"/>
              <a:t> – такое состояние системы, в котором любое изменение параметров управления не приводит к желаемым изменениям состояния.</a:t>
            </a:r>
          </a:p>
          <a:p>
            <a:pPr eaLnBrk="1" fontAlgn="ctr" hangingPunct="1">
              <a:spcBef>
                <a:spcPct val="0"/>
              </a:spcBef>
              <a:buFontTx/>
              <a:buNone/>
            </a:pPr>
            <a:endParaRPr lang="ru-RU" altLang="ru-RU" sz="1400" smtClean="0"/>
          </a:p>
          <a:p>
            <a:pPr eaLnBrk="1" fontAlgn="ctr" hangingPunct="1">
              <a:spcBef>
                <a:spcPct val="0"/>
              </a:spcBef>
              <a:buFontTx/>
              <a:buNone/>
            </a:pPr>
            <a:r>
              <a:rPr lang="ru-RU" altLang="ru-RU" sz="1400" smtClean="0"/>
              <a:t>Для постановки задачи оптимизации необходимо иметь</a:t>
            </a:r>
            <a:r>
              <a:rPr lang="en-US" altLang="ru-RU" sz="1400" smtClean="0"/>
              <a:t>:</a:t>
            </a:r>
            <a:endParaRPr lang="ru-RU" altLang="ru-RU" sz="1400" smtClean="0"/>
          </a:p>
          <a:p>
            <a:pPr eaLnBrk="1" fontAlgn="ctr" hangingPunct="1">
              <a:spcBef>
                <a:spcPct val="0"/>
              </a:spcBef>
              <a:buFontTx/>
              <a:buNone/>
            </a:pPr>
            <a:r>
              <a:rPr lang="ru-RU" altLang="ru-RU" sz="1400" smtClean="0"/>
              <a:t>1. Предмет оптимизации – оптимизируемая система (связи)</a:t>
            </a:r>
          </a:p>
          <a:p>
            <a:pPr eaLnBrk="1" fontAlgn="ctr" hangingPunct="1">
              <a:spcBef>
                <a:spcPct val="0"/>
              </a:spcBef>
              <a:buFontTx/>
              <a:buNone/>
            </a:pPr>
            <a:r>
              <a:rPr lang="ru-RU" altLang="ru-RU" sz="1400" smtClean="0"/>
              <a:t>2. Возможность влияния на систему (модель системы), посредством набора некоторых параметров</a:t>
            </a:r>
          </a:p>
          <a:p>
            <a:pPr eaLnBrk="1" fontAlgn="ctr" hangingPunct="1">
              <a:spcBef>
                <a:spcPct val="0"/>
              </a:spcBef>
              <a:buFontTx/>
              <a:buNone/>
            </a:pPr>
            <a:r>
              <a:rPr lang="ru-RU" altLang="ru-RU" sz="1400" smtClean="0"/>
              <a:t>3. Возможность оценки состояния системы (модели системы)</a:t>
            </a:r>
          </a:p>
          <a:p>
            <a:pPr eaLnBrk="1" fontAlgn="ctr" hangingPunct="1">
              <a:spcBef>
                <a:spcPct val="0"/>
              </a:spcBef>
              <a:buFontTx/>
              <a:buNone/>
            </a:pPr>
            <a:endParaRPr lang="ru-RU" altLang="ru-RU" sz="1400" smtClean="0"/>
          </a:p>
          <a:p>
            <a:pPr eaLnBrk="1" fontAlgn="ctr" hangingPunct="1">
              <a:spcBef>
                <a:spcPct val="0"/>
              </a:spcBef>
              <a:buFontTx/>
              <a:buNone/>
            </a:pPr>
            <a:endParaRPr lang="ru-RU" altLang="ru-RU" sz="1400" smtClean="0"/>
          </a:p>
          <a:p>
            <a:pPr eaLnBrk="1" fontAlgn="ctr" hangingPunct="1">
              <a:spcBef>
                <a:spcPct val="0"/>
              </a:spcBef>
              <a:buFontTx/>
              <a:buNone/>
            </a:pPr>
            <a:endParaRPr lang="ru-RU" altLang="ru-RU" sz="1400" smtClean="0"/>
          </a:p>
          <a:p>
            <a:pPr eaLnBrk="1" fontAlgn="ctr" hangingPunct="1">
              <a:spcBef>
                <a:spcPct val="0"/>
              </a:spcBef>
              <a:buFontTx/>
              <a:buNone/>
            </a:pPr>
            <a:r>
              <a:rPr lang="ru-RU" altLang="ru-RU" sz="1400" smtClean="0"/>
              <a:t> </a:t>
            </a:r>
          </a:p>
          <a:p>
            <a:pPr eaLnBrk="1" fontAlgn="ctr" hangingPunct="1">
              <a:spcBef>
                <a:spcPct val="0"/>
              </a:spcBef>
              <a:buFontTx/>
              <a:buNone/>
            </a:pPr>
            <a:endParaRPr lang="ru-RU" altLang="ru-RU" sz="1400" smtClean="0"/>
          </a:p>
          <a:p>
            <a:pPr eaLnBrk="1" fontAlgn="ctr" hangingPunct="1">
              <a:spcBef>
                <a:spcPct val="0"/>
              </a:spcBef>
              <a:buFontTx/>
              <a:buNone/>
            </a:pPr>
            <a:endParaRPr lang="ru-RU" altLang="ru-RU" sz="1400" smtClean="0"/>
          </a:p>
          <a:p>
            <a:pPr eaLnBrk="1" fontAlgn="ctr" hangingPunct="1">
              <a:spcBef>
                <a:spcPct val="0"/>
              </a:spcBef>
              <a:buFontTx/>
              <a:buNone/>
            </a:pPr>
            <a:endParaRPr lang="ru-RU" altLang="ru-RU" sz="1400" smtClean="0"/>
          </a:p>
          <a:p>
            <a:pPr eaLnBrk="1" fontAlgn="ctr" hangingPunct="1">
              <a:spcBef>
                <a:spcPct val="0"/>
              </a:spcBef>
              <a:buFontTx/>
              <a:buNone/>
            </a:pPr>
            <a:endParaRPr lang="ru-RU" altLang="ru-RU" sz="1400" smtClean="0"/>
          </a:p>
          <a:p>
            <a:pPr eaLnBrk="1" fontAlgn="ctr" hangingPunct="1">
              <a:spcBef>
                <a:spcPct val="0"/>
              </a:spcBef>
              <a:buFontTx/>
              <a:buNone/>
            </a:pPr>
            <a:endParaRPr lang="ru-RU" altLang="ru-RU" smtClean="0"/>
          </a:p>
        </p:txBody>
      </p:sp>
      <p:sp>
        <p:nvSpPr>
          <p:cNvPr id="6150" name="Line 5"/>
          <p:cNvSpPr>
            <a:spLocks noChangeShapeType="1"/>
          </p:cNvSpPr>
          <p:nvPr/>
        </p:nvSpPr>
        <p:spPr bwMode="auto">
          <a:xfrm>
            <a:off x="323850" y="476250"/>
            <a:ext cx="84978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 name="Прямоугольник 1"/>
          <p:cNvSpPr/>
          <p:nvPr/>
        </p:nvSpPr>
        <p:spPr>
          <a:xfrm>
            <a:off x="3203575" y="3500438"/>
            <a:ext cx="2808288" cy="358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ru-RU" sz="1400" dirty="0"/>
              <a:t>Оптимизируемая система</a:t>
            </a:r>
          </a:p>
        </p:txBody>
      </p:sp>
      <p:sp>
        <p:nvSpPr>
          <p:cNvPr id="8" name="Прямоугольник 7"/>
          <p:cNvSpPr/>
          <p:nvPr/>
        </p:nvSpPr>
        <p:spPr>
          <a:xfrm>
            <a:off x="1782763" y="4146550"/>
            <a:ext cx="2232025" cy="32543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ru-RU" sz="1400" dirty="0"/>
              <a:t>Параметры управления</a:t>
            </a:r>
          </a:p>
        </p:txBody>
      </p:sp>
      <p:sp>
        <p:nvSpPr>
          <p:cNvPr id="9" name="Прямоугольник 8"/>
          <p:cNvSpPr/>
          <p:nvPr/>
        </p:nvSpPr>
        <p:spPr>
          <a:xfrm>
            <a:off x="5105400" y="4146550"/>
            <a:ext cx="2233613" cy="28733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ru-RU" sz="1400" dirty="0"/>
              <a:t>Показатели состояния</a:t>
            </a:r>
          </a:p>
        </p:txBody>
      </p:sp>
      <p:sp>
        <p:nvSpPr>
          <p:cNvPr id="10" name="Прямоугольник 9"/>
          <p:cNvSpPr/>
          <p:nvPr/>
        </p:nvSpPr>
        <p:spPr>
          <a:xfrm>
            <a:off x="1774825" y="4816475"/>
            <a:ext cx="5545138" cy="3365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ru-RU" sz="1400" dirty="0"/>
              <a:t>Модель системы</a:t>
            </a:r>
          </a:p>
        </p:txBody>
      </p:sp>
      <p:sp>
        <p:nvSpPr>
          <p:cNvPr id="11" name="Прямоугольник 10"/>
          <p:cNvSpPr/>
          <p:nvPr/>
        </p:nvSpPr>
        <p:spPr>
          <a:xfrm>
            <a:off x="3132138" y="5480050"/>
            <a:ext cx="2592387" cy="32543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ru-RU" sz="1400" dirty="0"/>
              <a:t>Критерий оптимальности</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0E780DE1-8B33-44F1-8153-939AB176E294}" type="slidenum">
              <a:rPr lang="ru-RU" altLang="ru-RU" sz="1400" smtClean="0"/>
              <a:pPr eaLnBrk="1" hangingPunct="1">
                <a:spcBef>
                  <a:spcPct val="0"/>
                </a:spcBef>
                <a:buFontTx/>
                <a:buNone/>
              </a:pPr>
              <a:t>5</a:t>
            </a:fld>
            <a:endParaRPr lang="ru-RU" altLang="ru-RU" sz="1400" smtClean="0"/>
          </a:p>
        </p:txBody>
      </p:sp>
      <p:sp>
        <p:nvSpPr>
          <p:cNvPr id="7171" name="Rectangle 3"/>
          <p:cNvSpPr>
            <a:spLocks noGrp="1" noChangeArrowheads="1"/>
          </p:cNvSpPr>
          <p:nvPr>
            <p:ph type="body" idx="1"/>
          </p:nvPr>
        </p:nvSpPr>
        <p:spPr>
          <a:xfrm>
            <a:off x="539750" y="765175"/>
            <a:ext cx="8229600" cy="5543550"/>
          </a:xfrm>
        </p:spPr>
        <p:txBody>
          <a:bodyPr/>
          <a:lstStyle/>
          <a:p>
            <a:pPr eaLnBrk="1" fontAlgn="ctr" hangingPunct="1">
              <a:spcBef>
                <a:spcPct val="0"/>
              </a:spcBef>
              <a:buFontTx/>
              <a:buNone/>
            </a:pPr>
            <a:r>
              <a:rPr lang="ru-RU" altLang="ru-RU" sz="1400" smtClean="0"/>
              <a:t>По современным представлениям анализ, синтез и управление сложными системами практически любого происхождения, в том числе, и сетей связи, возможны лишь на основе описания этих систем в форме математических моделей. </a:t>
            </a:r>
          </a:p>
          <a:p>
            <a:pPr eaLnBrk="1" fontAlgn="ctr" hangingPunct="1">
              <a:spcBef>
                <a:spcPct val="0"/>
              </a:spcBef>
              <a:buFontTx/>
              <a:buNone/>
            </a:pPr>
            <a:r>
              <a:rPr lang="ru-RU" altLang="ru-RU" sz="1400" smtClean="0"/>
              <a:t>Для описания таких моделей характерно наличие двух групп элементов, увязанных в единую систему и взаимодействующих друг с другом</a:t>
            </a:r>
            <a:r>
              <a:rPr lang="en-US" altLang="ru-RU" sz="1400" smtClean="0"/>
              <a:t>:</a:t>
            </a:r>
            <a:endParaRPr lang="ru-RU" altLang="ru-RU" sz="1400" smtClean="0"/>
          </a:p>
          <a:p>
            <a:pPr eaLnBrk="1" fontAlgn="ctr" hangingPunct="1">
              <a:spcBef>
                <a:spcPct val="0"/>
              </a:spcBef>
              <a:buFontTx/>
              <a:buNone/>
            </a:pPr>
            <a:r>
              <a:rPr lang="en-US" altLang="ru-RU" sz="1400" smtClean="0"/>
              <a:t>-</a:t>
            </a:r>
            <a:r>
              <a:rPr lang="ru-RU" altLang="ru-RU" sz="1400" smtClean="0"/>
              <a:t>значения элементов одной группы могут изменяться в определенных границах</a:t>
            </a:r>
            <a:r>
              <a:rPr lang="en-US" altLang="ru-RU" sz="1400" smtClean="0"/>
              <a:t>;</a:t>
            </a:r>
          </a:p>
          <a:p>
            <a:pPr eaLnBrk="1" fontAlgn="ctr" hangingPunct="1">
              <a:spcBef>
                <a:spcPct val="0"/>
              </a:spcBef>
              <a:buFontTx/>
              <a:buNone/>
            </a:pPr>
            <a:r>
              <a:rPr lang="en-US" altLang="ru-RU" sz="1400" smtClean="0"/>
              <a:t>-</a:t>
            </a:r>
            <a:r>
              <a:rPr lang="ru-RU" altLang="ru-RU" sz="1400" smtClean="0"/>
              <a:t>значения элементов второй группы зависят от значений элементов первой группы. </a:t>
            </a:r>
          </a:p>
          <a:p>
            <a:pPr eaLnBrk="1" fontAlgn="ctr" hangingPunct="1">
              <a:spcBef>
                <a:spcPct val="0"/>
              </a:spcBef>
              <a:buFontTx/>
              <a:buNone/>
            </a:pPr>
            <a:r>
              <a:rPr lang="ru-RU" altLang="ru-RU" sz="1400" i="1" smtClean="0"/>
              <a:t>Параметры управления </a:t>
            </a:r>
            <a:r>
              <a:rPr lang="ru-RU" altLang="ru-RU" sz="1400" smtClean="0"/>
              <a:t>– параметры системы, которыми можно изменять, и изменение которых приводит к изменению состояния системы (параметров функционирования системы)</a:t>
            </a:r>
          </a:p>
          <a:p>
            <a:pPr eaLnBrk="1" fontAlgn="ctr" hangingPunct="1">
              <a:spcBef>
                <a:spcPct val="0"/>
              </a:spcBef>
              <a:buFontTx/>
              <a:buNone/>
            </a:pPr>
            <a:r>
              <a:rPr lang="ru-RU" altLang="ru-RU" sz="1400" i="1" smtClean="0"/>
              <a:t>Показатели состояния системы</a:t>
            </a:r>
            <a:r>
              <a:rPr lang="ru-RU" altLang="ru-RU" sz="1400" smtClean="0"/>
              <a:t> – некоторые параметры системы, значения которых характеризуют состояние системы или интересующие нас показатели ее функционирования.</a:t>
            </a:r>
          </a:p>
          <a:p>
            <a:pPr eaLnBrk="1" fontAlgn="ctr" hangingPunct="1">
              <a:spcBef>
                <a:spcPct val="0"/>
              </a:spcBef>
              <a:buFontTx/>
              <a:buNone/>
            </a:pPr>
            <a:r>
              <a:rPr lang="ru-RU" altLang="ru-RU" sz="1400" i="1" smtClean="0"/>
              <a:t>Например</a:t>
            </a:r>
            <a:r>
              <a:rPr lang="ru-RU" altLang="ru-RU" sz="1400" smtClean="0"/>
              <a:t>,</a:t>
            </a:r>
            <a:r>
              <a:rPr lang="en-US" altLang="ru-RU" sz="1400" smtClean="0"/>
              <a:t> </a:t>
            </a:r>
            <a:r>
              <a:rPr lang="ru-RU" altLang="ru-RU" sz="1400" smtClean="0"/>
              <a:t>если под системой понимать линию связи между двумя узлами сети связи, то параметрами управления могут быть, такие параметры, как число каналов (соединительных линий), пропускная способность (скорость ПД), число физических линий (кабелей) и т.п., а показателями состояния могут быть такие параметры, как вероятность потерь (доля потерянных вызовов), время доставки пакета данных, надежность линии связи и т.п.</a:t>
            </a:r>
          </a:p>
          <a:p>
            <a:pPr eaLnBrk="1" fontAlgn="ctr" hangingPunct="1">
              <a:spcBef>
                <a:spcPct val="0"/>
              </a:spcBef>
              <a:buFontTx/>
              <a:buNone/>
            </a:pPr>
            <a:endParaRPr lang="ru-RU" altLang="ru-RU" sz="1400" smtClean="0"/>
          </a:p>
          <a:p>
            <a:pPr eaLnBrk="1" fontAlgn="ctr" hangingPunct="1">
              <a:spcBef>
                <a:spcPct val="0"/>
              </a:spcBef>
              <a:buFontTx/>
              <a:buNone/>
            </a:pPr>
            <a:r>
              <a:rPr lang="ru-RU" altLang="ru-RU" sz="1400" smtClean="0"/>
              <a:t>В таком случае можно говорить о параметрах управления и целевой функции.</a:t>
            </a:r>
          </a:p>
          <a:p>
            <a:pPr eaLnBrk="1" fontAlgn="ctr" hangingPunct="1">
              <a:spcBef>
                <a:spcPct val="0"/>
              </a:spcBef>
              <a:buFontTx/>
              <a:buNone/>
            </a:pPr>
            <a:r>
              <a:rPr lang="ru-RU" altLang="ru-RU" sz="1400" smtClean="0"/>
              <a:t>Оптимизация состоит в поиске такого набора параметров управления, при котором целевая функция достигает экстремума. </a:t>
            </a:r>
          </a:p>
          <a:p>
            <a:pPr eaLnBrk="1" fontAlgn="ctr" hangingPunct="1">
              <a:spcBef>
                <a:spcPct val="0"/>
              </a:spcBef>
              <a:buFontTx/>
              <a:buNone/>
            </a:pPr>
            <a:r>
              <a:rPr lang="ru-RU" altLang="ru-RU" sz="1400" smtClean="0"/>
              <a:t>Этим достигается </a:t>
            </a:r>
            <a:r>
              <a:rPr lang="ru-RU" altLang="ru-RU" sz="1400" b="1" smtClean="0"/>
              <a:t>новое качественное состояние системы</a:t>
            </a:r>
            <a:r>
              <a:rPr lang="ru-RU" altLang="ru-RU" sz="1400" smtClean="0"/>
              <a:t> – экстремальность результата ее функционирования по заданному критерию качества.</a:t>
            </a:r>
          </a:p>
          <a:p>
            <a:pPr eaLnBrk="1" fontAlgn="ctr" hangingPunct="1">
              <a:spcBef>
                <a:spcPct val="0"/>
              </a:spcBef>
              <a:buFontTx/>
              <a:buNone/>
            </a:pPr>
            <a:endParaRPr lang="ru-RU" altLang="ru-RU" sz="1400" smtClean="0"/>
          </a:p>
          <a:p>
            <a:pPr eaLnBrk="1" fontAlgn="ctr" hangingPunct="1">
              <a:spcBef>
                <a:spcPct val="0"/>
              </a:spcBef>
              <a:buFontTx/>
              <a:buNone/>
            </a:pPr>
            <a:endParaRPr lang="ru-RU" altLang="ru-RU" sz="1400" smtClean="0"/>
          </a:p>
          <a:p>
            <a:pPr eaLnBrk="1" fontAlgn="ctr" hangingPunct="1">
              <a:spcBef>
                <a:spcPct val="0"/>
              </a:spcBef>
              <a:buFontTx/>
              <a:buNone/>
            </a:pPr>
            <a:endParaRPr lang="ru-RU" altLang="ru-RU" smtClean="0"/>
          </a:p>
        </p:txBody>
      </p:sp>
      <p:sp>
        <p:nvSpPr>
          <p:cNvPr id="7172" name="Line 5"/>
          <p:cNvSpPr>
            <a:spLocks noChangeShapeType="1"/>
          </p:cNvSpPr>
          <p:nvPr/>
        </p:nvSpPr>
        <p:spPr bwMode="auto">
          <a:xfrm>
            <a:off x="323850" y="476250"/>
            <a:ext cx="84978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b="1" dirty="0" smtClean="0">
                <a:solidFill>
                  <a:srgbClr val="0000FF"/>
                </a:solidFill>
              </a:rPr>
              <a:t>Задачи оптимизации СС</a:t>
            </a:r>
            <a:endParaRPr lang="ru-RU" sz="2400" b="1" dirty="0">
              <a:solidFill>
                <a:srgbClr val="0000FF"/>
              </a:solidFill>
            </a:endParaRPr>
          </a:p>
        </p:txBody>
      </p:sp>
      <p:sp>
        <p:nvSpPr>
          <p:cNvPr id="3" name="Объект 2"/>
          <p:cNvSpPr>
            <a:spLocks noGrp="1"/>
          </p:cNvSpPr>
          <p:nvPr>
            <p:ph idx="1"/>
          </p:nvPr>
        </p:nvSpPr>
        <p:spPr>
          <a:xfrm>
            <a:off x="467544" y="1052736"/>
            <a:ext cx="8229600" cy="4824536"/>
          </a:xfrm>
        </p:spPr>
        <p:txBody>
          <a:bodyPr/>
          <a:lstStyle/>
          <a:p>
            <a:r>
              <a:rPr lang="ru-RU" sz="1800" b="1" dirty="0" smtClean="0"/>
              <a:t>Задачи выбора структуры сети</a:t>
            </a:r>
          </a:p>
          <a:p>
            <a:pPr marL="0" indent="0">
              <a:buNone/>
            </a:pPr>
            <a:r>
              <a:rPr lang="ru-RU" sz="1800" dirty="0" smtClean="0"/>
              <a:t>1.1 выбор числа уровней иерархии</a:t>
            </a:r>
          </a:p>
          <a:p>
            <a:pPr marL="0" indent="0">
              <a:buNone/>
            </a:pPr>
            <a:r>
              <a:rPr lang="ru-RU" sz="1800" dirty="0" smtClean="0"/>
              <a:t>1.2 оптимизация уровня (число и </a:t>
            </a:r>
            <a:r>
              <a:rPr lang="ru-RU" sz="1800" dirty="0" err="1" smtClean="0"/>
              <a:t>распред</a:t>
            </a:r>
            <a:r>
              <a:rPr lang="ru-RU" sz="1800" dirty="0" smtClean="0"/>
              <a:t>. Узлов, линий)</a:t>
            </a:r>
          </a:p>
          <a:p>
            <a:pPr marL="0" indent="0">
              <a:buNone/>
            </a:pPr>
            <a:r>
              <a:rPr lang="ru-RU" sz="1800" dirty="0" smtClean="0"/>
              <a:t>2 Распределение ресурсов</a:t>
            </a:r>
          </a:p>
          <a:p>
            <a:pPr marL="0" indent="0">
              <a:buNone/>
            </a:pPr>
            <a:r>
              <a:rPr lang="ru-RU" sz="1800" dirty="0" smtClean="0"/>
              <a:t>Пропускная способность</a:t>
            </a:r>
          </a:p>
          <a:p>
            <a:pPr marL="0" indent="0">
              <a:buNone/>
            </a:pPr>
            <a:r>
              <a:rPr lang="ru-RU" sz="1800" dirty="0" smtClean="0"/>
              <a:t>Производит. узлов</a:t>
            </a:r>
          </a:p>
          <a:p>
            <a:r>
              <a:rPr lang="ru-RU" sz="1800" b="1" dirty="0" smtClean="0"/>
              <a:t>Задачи выбора плана функционирования сети</a:t>
            </a:r>
          </a:p>
          <a:p>
            <a:pPr marL="0" indent="0">
              <a:buNone/>
            </a:pPr>
            <a:r>
              <a:rPr lang="ru-RU" sz="1800" dirty="0" smtClean="0"/>
              <a:t>-Задачи проектирования (ввод ресурсов, ввод услуг)</a:t>
            </a:r>
          </a:p>
          <a:p>
            <a:pPr marL="0" indent="0">
              <a:buNone/>
            </a:pPr>
            <a:r>
              <a:rPr lang="ru-RU" sz="1800" dirty="0" smtClean="0"/>
              <a:t>-Задачи эксплуатации (</a:t>
            </a:r>
            <a:r>
              <a:rPr lang="ru-RU" sz="1800" dirty="0" err="1" smtClean="0"/>
              <a:t>упрю</a:t>
            </a:r>
            <a:r>
              <a:rPr lang="ru-RU" sz="1800" dirty="0" smtClean="0"/>
              <a:t> произв. Распр. Трафика)</a:t>
            </a:r>
          </a:p>
          <a:p>
            <a:r>
              <a:rPr lang="ru-RU" sz="1800" b="1" dirty="0" smtClean="0"/>
              <a:t>Задачи разработки плана построения сети</a:t>
            </a:r>
          </a:p>
          <a:p>
            <a:pPr marL="0" indent="0">
              <a:buNone/>
            </a:pPr>
            <a:r>
              <a:rPr lang="ru-RU" sz="1800" dirty="0" smtClean="0"/>
              <a:t>-этапы ввода оборудования</a:t>
            </a:r>
          </a:p>
          <a:p>
            <a:pPr marL="0" indent="0">
              <a:buNone/>
            </a:pPr>
            <a:r>
              <a:rPr lang="ru-RU" sz="1800" dirty="0" smtClean="0"/>
              <a:t>-этапы ввода услуг</a:t>
            </a:r>
          </a:p>
          <a:p>
            <a:pPr marL="0" indent="0">
              <a:buNone/>
            </a:pPr>
            <a:r>
              <a:rPr lang="ru-RU" sz="1800" dirty="0" smtClean="0"/>
              <a:t>-замена оборудования</a:t>
            </a:r>
          </a:p>
          <a:p>
            <a:pPr marL="0" indent="0">
              <a:buNone/>
            </a:pPr>
            <a:r>
              <a:rPr lang="ru-RU" sz="1800" dirty="0" smtClean="0"/>
              <a:t>-ввод новых технологий</a:t>
            </a:r>
          </a:p>
          <a:p>
            <a:endParaRPr lang="ru-RU" sz="2400" dirty="0"/>
          </a:p>
          <a:p>
            <a:endParaRPr lang="ru-RU" sz="2400" dirty="0" smtClean="0"/>
          </a:p>
          <a:p>
            <a:endParaRPr lang="ru-RU" sz="2400" dirty="0"/>
          </a:p>
        </p:txBody>
      </p:sp>
      <p:sp>
        <p:nvSpPr>
          <p:cNvPr id="4" name="Номер слайда 3"/>
          <p:cNvSpPr>
            <a:spLocks noGrp="1"/>
          </p:cNvSpPr>
          <p:nvPr>
            <p:ph type="sldNum" sz="quarter" idx="12"/>
          </p:nvPr>
        </p:nvSpPr>
        <p:spPr/>
        <p:txBody>
          <a:bodyPr/>
          <a:lstStyle/>
          <a:p>
            <a:pPr>
              <a:defRPr/>
            </a:pPr>
            <a:fld id="{277BB1D5-8B0A-42EC-8E6A-DB157E9C0473}" type="slidenum">
              <a:rPr lang="ru-RU" smtClean="0"/>
              <a:pPr>
                <a:defRPr/>
              </a:pPr>
              <a:t>6</a:t>
            </a:fld>
            <a:endParaRPr lang="ru-RU"/>
          </a:p>
        </p:txBody>
      </p:sp>
      <p:sp>
        <p:nvSpPr>
          <p:cNvPr id="5" name="Line 5"/>
          <p:cNvSpPr>
            <a:spLocks noChangeShapeType="1"/>
          </p:cNvSpPr>
          <p:nvPr/>
        </p:nvSpPr>
        <p:spPr bwMode="auto">
          <a:xfrm>
            <a:off x="323850" y="476250"/>
            <a:ext cx="84978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Tree>
    <p:extLst>
      <p:ext uri="{BB962C8B-B14F-4D97-AF65-F5344CB8AC3E}">
        <p14:creationId xmlns:p14="http://schemas.microsoft.com/office/powerpoint/2010/main" val="2047063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Номер слайда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3C80B27B-E4B5-4C72-8347-D719D2C16477}" type="slidenum">
              <a:rPr lang="ru-RU" altLang="ru-RU" sz="1400" smtClean="0"/>
              <a:pPr eaLnBrk="1" hangingPunct="1">
                <a:spcBef>
                  <a:spcPct val="0"/>
                </a:spcBef>
                <a:buFontTx/>
                <a:buNone/>
              </a:pPr>
              <a:t>7</a:t>
            </a:fld>
            <a:endParaRPr lang="ru-RU" altLang="ru-RU" sz="1400" smtClean="0"/>
          </a:p>
        </p:txBody>
      </p:sp>
      <p:sp>
        <p:nvSpPr>
          <p:cNvPr id="11267" name="Rectangle 8"/>
          <p:cNvSpPr>
            <a:spLocks noChangeArrowheads="1"/>
          </p:cNvSpPr>
          <p:nvPr/>
        </p:nvSpPr>
        <p:spPr bwMode="auto">
          <a:xfrm>
            <a:off x="427038" y="1052513"/>
            <a:ext cx="806450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u-RU" altLang="ru-RU" sz="1600" b="1" dirty="0"/>
              <a:t>Основные этапы оптимизации</a:t>
            </a:r>
          </a:p>
          <a:p>
            <a:pPr eaLnBrk="1" hangingPunct="1">
              <a:spcBef>
                <a:spcPct val="0"/>
              </a:spcBef>
              <a:buFontTx/>
              <a:buNone/>
            </a:pPr>
            <a:endParaRPr lang="ru-RU" altLang="ru-RU" sz="1400" b="1" dirty="0"/>
          </a:p>
          <a:p>
            <a:pPr eaLnBrk="1" hangingPunct="1">
              <a:spcBef>
                <a:spcPct val="0"/>
              </a:spcBef>
              <a:buFontTx/>
              <a:buNone/>
            </a:pPr>
            <a:r>
              <a:rPr lang="ru-RU" altLang="ru-RU" sz="1400" b="1" dirty="0"/>
              <a:t>1. Формулировка задачи </a:t>
            </a:r>
          </a:p>
          <a:p>
            <a:pPr eaLnBrk="1" hangingPunct="1">
              <a:spcBef>
                <a:spcPct val="0"/>
              </a:spcBef>
              <a:buFontTx/>
              <a:buNone/>
            </a:pPr>
            <a:r>
              <a:rPr lang="ru-RU" altLang="ru-RU" sz="1400" b="1" dirty="0"/>
              <a:t>2. Построение модели системы </a:t>
            </a:r>
          </a:p>
          <a:p>
            <a:pPr eaLnBrk="1" hangingPunct="1">
              <a:spcBef>
                <a:spcPct val="0"/>
              </a:spcBef>
              <a:buFontTx/>
              <a:buNone/>
            </a:pPr>
            <a:r>
              <a:rPr lang="ru-RU" altLang="ru-RU" sz="1400" b="1" dirty="0"/>
              <a:t>3. Выбор параметров управления и показателей состояния</a:t>
            </a:r>
          </a:p>
          <a:p>
            <a:pPr eaLnBrk="1" hangingPunct="1">
              <a:spcBef>
                <a:spcPct val="0"/>
              </a:spcBef>
              <a:buFontTx/>
              <a:buNone/>
            </a:pPr>
            <a:r>
              <a:rPr lang="ru-RU" altLang="ru-RU" sz="1400" b="1" dirty="0"/>
              <a:t>4. Построение целевой  функции, связывающей параметры управления и показатели состояния</a:t>
            </a:r>
          </a:p>
          <a:p>
            <a:pPr eaLnBrk="1" hangingPunct="1">
              <a:spcBef>
                <a:spcPct val="0"/>
              </a:spcBef>
              <a:buFontTx/>
              <a:buNone/>
            </a:pPr>
            <a:r>
              <a:rPr lang="ru-RU" altLang="ru-RU" sz="1400" b="1" dirty="0"/>
              <a:t>5. Выбор метода оптимизации целевой функции</a:t>
            </a:r>
          </a:p>
          <a:p>
            <a:pPr eaLnBrk="1" hangingPunct="1">
              <a:spcBef>
                <a:spcPct val="0"/>
              </a:spcBef>
              <a:buFontTx/>
              <a:buNone/>
            </a:pPr>
            <a:r>
              <a:rPr lang="ru-RU" altLang="ru-RU" sz="1400" b="1" dirty="0"/>
              <a:t>6. Решение задачи</a:t>
            </a:r>
          </a:p>
          <a:p>
            <a:pPr eaLnBrk="1" hangingPunct="1">
              <a:spcBef>
                <a:spcPct val="0"/>
              </a:spcBef>
              <a:buFontTx/>
              <a:buNone/>
            </a:pPr>
            <a:endParaRPr lang="ru-RU" altLang="ru-RU" sz="1400" b="1" dirty="0"/>
          </a:p>
          <a:p>
            <a:pPr eaLnBrk="1" hangingPunct="1">
              <a:spcBef>
                <a:spcPct val="0"/>
              </a:spcBef>
              <a:buFontTx/>
              <a:buNone/>
            </a:pPr>
            <a:r>
              <a:rPr lang="ru-RU" altLang="ru-RU" sz="1400" b="1" dirty="0"/>
              <a:t>На этапе формулировки задачи – </a:t>
            </a:r>
            <a:r>
              <a:rPr lang="ru-RU" altLang="ru-RU" sz="1400" dirty="0"/>
              <a:t>необходимо определить предметную область, настоящее состояние и условия в которых находится исследуемая система (сеть или система связи), определить желаемый результат (желаемое состояние).</a:t>
            </a:r>
          </a:p>
          <a:p>
            <a:pPr eaLnBrk="1" hangingPunct="1">
              <a:spcBef>
                <a:spcPct val="0"/>
              </a:spcBef>
              <a:buFontTx/>
              <a:buNone/>
            </a:pPr>
            <a:r>
              <a:rPr lang="ru-RU" altLang="ru-RU" sz="1400" b="1" dirty="0"/>
              <a:t>Построение модели системы – </a:t>
            </a:r>
            <a:r>
              <a:rPr lang="ru-RU" altLang="ru-RU" sz="1400" dirty="0"/>
              <a:t>заключается в описании существенных для решения задачи свойств системы, их связей и зависимостей от ряда параметров. </a:t>
            </a:r>
            <a:endParaRPr lang="en-US" altLang="ru-RU" sz="1400" dirty="0"/>
          </a:p>
          <a:p>
            <a:pPr eaLnBrk="1" hangingPunct="1">
              <a:spcBef>
                <a:spcPct val="0"/>
              </a:spcBef>
              <a:buFontTx/>
              <a:buNone/>
            </a:pPr>
            <a:r>
              <a:rPr lang="ru-RU" altLang="ru-RU" sz="1400" dirty="0"/>
              <a:t>В общем случае, модель системы может быть физической, аналитической, имитационной или комбинированной (аналитическая и имитационная модели являются математическими моделями, имеющими различную реализацию).</a:t>
            </a:r>
          </a:p>
          <a:p>
            <a:pPr eaLnBrk="1" hangingPunct="1">
              <a:spcBef>
                <a:spcPct val="0"/>
              </a:spcBef>
              <a:buFontTx/>
              <a:buNone/>
            </a:pPr>
            <a:r>
              <a:rPr lang="ru-RU" altLang="ru-RU" sz="1400" dirty="0"/>
              <a:t>Физическая модель предполагает построение системы или ее части (натурное моделирование).</a:t>
            </a:r>
          </a:p>
          <a:p>
            <a:pPr eaLnBrk="1" hangingPunct="1">
              <a:spcBef>
                <a:spcPct val="0"/>
              </a:spcBef>
              <a:buFontTx/>
              <a:buNone/>
            </a:pPr>
            <a:r>
              <a:rPr lang="ru-RU" altLang="ru-RU" sz="1400" dirty="0"/>
              <a:t>Аналитическая модель предполагает описание свойств исследуемой системы с помощью математических выражений (методов).</a:t>
            </a:r>
          </a:p>
          <a:p>
            <a:pPr eaLnBrk="1" hangingPunct="1">
              <a:spcBef>
                <a:spcPct val="0"/>
              </a:spcBef>
              <a:buFontTx/>
              <a:buNone/>
            </a:pPr>
            <a:r>
              <a:rPr lang="ru-RU" altLang="ru-RU" sz="1400" dirty="0"/>
              <a:t>Имитационная модель предполагает оценку свойств системы с помощью численных методов (возможно и с использованием аналитических моделей) и реализацию в виде программного обеспечения для ЭВМ.</a:t>
            </a:r>
          </a:p>
        </p:txBody>
      </p:sp>
      <p:sp>
        <p:nvSpPr>
          <p:cNvPr id="11268" name="Line 9"/>
          <p:cNvSpPr>
            <a:spLocks noChangeShapeType="1"/>
          </p:cNvSpPr>
          <p:nvPr/>
        </p:nvSpPr>
        <p:spPr bwMode="auto">
          <a:xfrm>
            <a:off x="323850" y="476250"/>
            <a:ext cx="84978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1270" name="Rectangle 2"/>
          <p:cNvSpPr>
            <a:spLocks noGrp="1" noChangeArrowheads="1"/>
          </p:cNvSpPr>
          <p:nvPr>
            <p:ph type="title"/>
          </p:nvPr>
        </p:nvSpPr>
        <p:spPr>
          <a:xfrm>
            <a:off x="457200" y="274638"/>
            <a:ext cx="8229600" cy="850900"/>
          </a:xfrm>
        </p:spPr>
        <p:txBody>
          <a:bodyPr/>
          <a:lstStyle/>
          <a:p>
            <a:pPr eaLnBrk="1" hangingPunct="1"/>
            <a:r>
              <a:rPr lang="ru-RU" altLang="ru-RU" sz="2000" b="1" dirty="0" smtClean="0">
                <a:solidFill>
                  <a:srgbClr val="0000FF"/>
                </a:solidFill>
              </a:rPr>
              <a:t>2. Этапы оптимизации</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Номер слайда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1CF9E261-959C-4E32-A8E6-8B852752B91F}" type="slidenum">
              <a:rPr lang="ru-RU" altLang="ru-RU" sz="1400" smtClean="0"/>
              <a:pPr eaLnBrk="1" hangingPunct="1">
                <a:spcBef>
                  <a:spcPct val="0"/>
                </a:spcBef>
                <a:buFontTx/>
                <a:buNone/>
              </a:pPr>
              <a:t>8</a:t>
            </a:fld>
            <a:endParaRPr lang="ru-RU" altLang="ru-RU" sz="1400" smtClean="0"/>
          </a:p>
        </p:txBody>
      </p:sp>
      <p:sp>
        <p:nvSpPr>
          <p:cNvPr id="12291" name="Rectangle 8"/>
          <p:cNvSpPr>
            <a:spLocks noChangeArrowheads="1"/>
          </p:cNvSpPr>
          <p:nvPr/>
        </p:nvSpPr>
        <p:spPr bwMode="auto">
          <a:xfrm>
            <a:off x="427038" y="1052513"/>
            <a:ext cx="8064500"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u-RU" altLang="ru-RU" sz="1400" b="1" dirty="0"/>
              <a:t>Выбор параметров управления </a:t>
            </a:r>
            <a:r>
              <a:rPr lang="ru-RU" altLang="ru-RU" sz="1400" dirty="0"/>
              <a:t>заключается в определении набора (множества) переменных построенной модели, изменение значений которых приводит к изменению</a:t>
            </a:r>
            <a:r>
              <a:rPr lang="ru-RU" altLang="ru-RU" sz="1400" b="1" dirty="0"/>
              <a:t> показателей состояния.  </a:t>
            </a:r>
          </a:p>
          <a:p>
            <a:pPr eaLnBrk="1" hangingPunct="1">
              <a:spcBef>
                <a:spcPct val="0"/>
              </a:spcBef>
              <a:buFontTx/>
              <a:buNone/>
            </a:pPr>
            <a:endParaRPr lang="en-US" altLang="ru-RU" sz="1400" b="1" dirty="0" smtClean="0"/>
          </a:p>
          <a:p>
            <a:pPr eaLnBrk="1" hangingPunct="1">
              <a:spcBef>
                <a:spcPct val="0"/>
              </a:spcBef>
              <a:buFontTx/>
              <a:buNone/>
            </a:pPr>
            <a:r>
              <a:rPr lang="ru-RU" altLang="ru-RU" sz="1400" b="1" dirty="0" smtClean="0"/>
              <a:t>Построение </a:t>
            </a:r>
            <a:r>
              <a:rPr lang="ru-RU" altLang="ru-RU" sz="1400" b="1" dirty="0"/>
              <a:t>целевой  функции – </a:t>
            </a:r>
            <a:r>
              <a:rPr lang="ru-RU" altLang="ru-RU" sz="1400" dirty="0"/>
              <a:t>заключается в описании функциональной зависимости между параметрами управления (независимыми переменными) и некоторым целевым показателем (зависимой переменной). </a:t>
            </a:r>
          </a:p>
          <a:p>
            <a:pPr eaLnBrk="1" hangingPunct="1">
              <a:spcBef>
                <a:spcPct val="0"/>
              </a:spcBef>
              <a:buFontTx/>
              <a:buNone/>
            </a:pPr>
            <a:r>
              <a:rPr lang="ru-RU" altLang="ru-RU" sz="1400" dirty="0"/>
              <a:t>Для построения целевой функции используется модель системы, показатели состояния которой связываются некоторой функциональной зависимостью с целевым показателем.</a:t>
            </a:r>
          </a:p>
          <a:p>
            <a:pPr eaLnBrk="1" hangingPunct="1">
              <a:spcBef>
                <a:spcPct val="0"/>
              </a:spcBef>
              <a:buFontTx/>
              <a:buNone/>
            </a:pPr>
            <a:endParaRPr lang="en-US" altLang="ru-RU" sz="1400" b="1" dirty="0" smtClean="0"/>
          </a:p>
          <a:p>
            <a:pPr eaLnBrk="1" hangingPunct="1">
              <a:spcBef>
                <a:spcPct val="0"/>
              </a:spcBef>
              <a:buFontTx/>
              <a:buNone/>
            </a:pPr>
            <a:r>
              <a:rPr lang="ru-RU" altLang="ru-RU" sz="1400" b="1" dirty="0" smtClean="0"/>
              <a:t>Выбор </a:t>
            </a:r>
            <a:r>
              <a:rPr lang="ru-RU" altLang="ru-RU" sz="1400" b="1" dirty="0"/>
              <a:t>метода оптимизации целевой функции</a:t>
            </a:r>
            <a:r>
              <a:rPr lang="en-US" altLang="ru-RU" sz="1400" b="1" dirty="0"/>
              <a:t>. </a:t>
            </a:r>
            <a:r>
              <a:rPr lang="ru-RU" altLang="ru-RU" sz="1400" dirty="0"/>
              <a:t>Решение задачи оптимизации на данном этапе заключается в отыскании такого значения параметров управления, при котором достигается необходимое значение (обычно, минимум или максимум) целевой функции. Для решения данной задачи, в зависимости от вида целевой функции, наличия и вида ограничений на значения переменных, могут быть использованы различные математические (аналитические или численные) методы.</a:t>
            </a:r>
          </a:p>
          <a:p>
            <a:pPr eaLnBrk="1" hangingPunct="1">
              <a:spcBef>
                <a:spcPct val="0"/>
              </a:spcBef>
              <a:buFontTx/>
              <a:buNone/>
            </a:pPr>
            <a:endParaRPr lang="en-US" altLang="ru-RU" sz="1400" b="1" dirty="0" smtClean="0"/>
          </a:p>
          <a:p>
            <a:pPr eaLnBrk="1" hangingPunct="1">
              <a:spcBef>
                <a:spcPct val="0"/>
              </a:spcBef>
              <a:buFontTx/>
              <a:buNone/>
            </a:pPr>
            <a:r>
              <a:rPr lang="ru-RU" altLang="ru-RU" sz="1400" b="1" dirty="0" smtClean="0"/>
              <a:t>Решение </a:t>
            </a:r>
            <a:r>
              <a:rPr lang="ru-RU" altLang="ru-RU" sz="1400" b="1" dirty="0"/>
              <a:t>задачи </a:t>
            </a:r>
            <a:r>
              <a:rPr lang="ru-RU" altLang="ru-RU" sz="1400" dirty="0"/>
              <a:t>заключается в реализации выбранных методов и выполнении вычислений, в результате которых, будет получено искомое значение параметров управления.</a:t>
            </a:r>
          </a:p>
          <a:p>
            <a:pPr eaLnBrk="1" hangingPunct="1">
              <a:spcBef>
                <a:spcPct val="0"/>
              </a:spcBef>
              <a:buFontTx/>
              <a:buNone/>
            </a:pPr>
            <a:endParaRPr lang="ru-RU" altLang="ru-RU" sz="1600" b="1" dirty="0"/>
          </a:p>
        </p:txBody>
      </p:sp>
      <p:sp>
        <p:nvSpPr>
          <p:cNvPr id="12292" name="Line 9"/>
          <p:cNvSpPr>
            <a:spLocks noChangeShapeType="1"/>
          </p:cNvSpPr>
          <p:nvPr/>
        </p:nvSpPr>
        <p:spPr bwMode="auto">
          <a:xfrm>
            <a:off x="323850" y="476250"/>
            <a:ext cx="84978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2153</TotalTime>
  <Words>718</Words>
  <Application>Microsoft Office PowerPoint</Application>
  <PresentationFormat>Экран (4:3)</PresentationFormat>
  <Paragraphs>95</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Оформление по умолчанию</vt:lpstr>
      <vt:lpstr>Моделирование и оптимизация в системах и сетях электросвязи Раздел 2 Понятие задачи оптимизации, классификация задач оптимизации</vt:lpstr>
      <vt:lpstr>Содержание</vt:lpstr>
      <vt:lpstr>Введение</vt:lpstr>
      <vt:lpstr>1. Понятие оптимизации</vt:lpstr>
      <vt:lpstr>Презентация PowerPoint</vt:lpstr>
      <vt:lpstr>Задачи оптимизации СС</vt:lpstr>
      <vt:lpstr>2. Этапы оптимизации</vt:lpstr>
      <vt:lpstr>Презентация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Методы и алгоритмы оптимизации сетей связи (МАОСС)</dc:title>
  <dc:creator>Alexander</dc:creator>
  <cp:lastModifiedBy>Alexander</cp:lastModifiedBy>
  <cp:revision>156</cp:revision>
  <dcterms:created xsi:type="dcterms:W3CDTF">2012-09-03T17:50:06Z</dcterms:created>
  <dcterms:modified xsi:type="dcterms:W3CDTF">2016-11-15T20:16:02Z</dcterms:modified>
</cp:coreProperties>
</file>